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54" r:id="rId6"/>
    <p:sldMasterId id="2147493663" r:id="rId7"/>
    <p:sldMasterId id="2147493681" r:id="rId8"/>
    <p:sldMasterId id="2147493689" r:id="rId9"/>
    <p:sldMasterId id="2147493702" r:id="rId10"/>
  </p:sldMasterIdLst>
  <p:notesMasterIdLst>
    <p:notesMasterId r:id="rId87"/>
  </p:notesMasterIdLst>
  <p:handoutMasterIdLst>
    <p:handoutMasterId r:id="rId88"/>
  </p:handoutMasterIdLst>
  <p:sldIdLst>
    <p:sldId id="854" r:id="rId11"/>
    <p:sldId id="2142532336" r:id="rId12"/>
    <p:sldId id="824" r:id="rId13"/>
    <p:sldId id="1052" r:id="rId14"/>
    <p:sldId id="2142532337" r:id="rId15"/>
    <p:sldId id="2142532338" r:id="rId16"/>
    <p:sldId id="895" r:id="rId17"/>
    <p:sldId id="1098" r:id="rId18"/>
    <p:sldId id="2142532322" r:id="rId19"/>
    <p:sldId id="2142532339" r:id="rId20"/>
    <p:sldId id="1254" r:id="rId21"/>
    <p:sldId id="2142532340" r:id="rId22"/>
    <p:sldId id="1026" r:id="rId23"/>
    <p:sldId id="988" r:id="rId24"/>
    <p:sldId id="2142532323" r:id="rId25"/>
    <p:sldId id="2142532324" r:id="rId26"/>
    <p:sldId id="2142532325" r:id="rId27"/>
    <p:sldId id="2142532326" r:id="rId28"/>
    <p:sldId id="922" r:id="rId29"/>
    <p:sldId id="2142532313" r:id="rId30"/>
    <p:sldId id="2142532298" r:id="rId31"/>
    <p:sldId id="1078" r:id="rId32"/>
    <p:sldId id="984" r:id="rId33"/>
    <p:sldId id="985" r:id="rId34"/>
    <p:sldId id="362" r:id="rId35"/>
    <p:sldId id="363" r:id="rId36"/>
    <p:sldId id="2142532333" r:id="rId37"/>
    <p:sldId id="356" r:id="rId38"/>
    <p:sldId id="357" r:id="rId39"/>
    <p:sldId id="358" r:id="rId40"/>
    <p:sldId id="359" r:id="rId41"/>
    <p:sldId id="2142532335" r:id="rId42"/>
    <p:sldId id="403" r:id="rId43"/>
    <p:sldId id="361" r:id="rId44"/>
    <p:sldId id="2142532330" r:id="rId45"/>
    <p:sldId id="1101" r:id="rId46"/>
    <p:sldId id="1015" r:id="rId47"/>
    <p:sldId id="1017" r:id="rId48"/>
    <p:sldId id="2142532331" r:id="rId49"/>
    <p:sldId id="2142532332" r:id="rId50"/>
    <p:sldId id="1103" r:id="rId51"/>
    <p:sldId id="402" r:id="rId52"/>
    <p:sldId id="1104" r:id="rId53"/>
    <p:sldId id="1105" r:id="rId54"/>
    <p:sldId id="1106" r:id="rId55"/>
    <p:sldId id="1107" r:id="rId56"/>
    <p:sldId id="377" r:id="rId57"/>
    <p:sldId id="378" r:id="rId58"/>
    <p:sldId id="379" r:id="rId59"/>
    <p:sldId id="1108" r:id="rId60"/>
    <p:sldId id="1109" r:id="rId61"/>
    <p:sldId id="382" r:id="rId62"/>
    <p:sldId id="383" r:id="rId63"/>
    <p:sldId id="1110" r:id="rId64"/>
    <p:sldId id="1111" r:id="rId65"/>
    <p:sldId id="386" r:id="rId66"/>
    <p:sldId id="387" r:id="rId67"/>
    <p:sldId id="1081" r:id="rId68"/>
    <p:sldId id="369" r:id="rId69"/>
    <p:sldId id="370" r:id="rId70"/>
    <p:sldId id="371" r:id="rId71"/>
    <p:sldId id="372" r:id="rId72"/>
    <p:sldId id="1100" r:id="rId73"/>
    <p:sldId id="373" r:id="rId74"/>
    <p:sldId id="374" r:id="rId75"/>
    <p:sldId id="375" r:id="rId76"/>
    <p:sldId id="376" r:id="rId77"/>
    <p:sldId id="2142532329" r:id="rId78"/>
    <p:sldId id="384" r:id="rId79"/>
    <p:sldId id="385" r:id="rId80"/>
    <p:sldId id="997" r:id="rId81"/>
    <p:sldId id="2142532318" r:id="rId82"/>
    <p:sldId id="1019" r:id="rId83"/>
    <p:sldId id="1057" r:id="rId84"/>
    <p:sldId id="1020" r:id="rId85"/>
    <p:sldId id="1059"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23"/>
    <p:restoredTop sz="96793"/>
  </p:normalViewPr>
  <p:slideViewPr>
    <p:cSldViewPr snapToObjects="1">
      <p:cViewPr varScale="1">
        <p:scale>
          <a:sx n="197" d="100"/>
          <a:sy n="197" d="100"/>
        </p:scale>
        <p:origin x="-4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presProps" Target="pres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notesMaster" Target="notesMasters/notesMaster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2/9/24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5B1299F-03B5-4909-AEBA-DE9BE8116957}" type="slidenum">
              <a:rPr lang="en-US" altLang="en-US" sz="1200"/>
              <a:pPr/>
              <a:t>28</a:t>
            </a:fld>
            <a:endParaRPr lang="en-US" altLang="en-US" sz="1200" dirty="0"/>
          </a:p>
        </p:txBody>
      </p:sp>
      <p:sp>
        <p:nvSpPr>
          <p:cNvPr id="93186" name="Rectangle 2"/>
          <p:cNvSpPr>
            <a:spLocks noGrp="1" noRot="1" noChangeAspect="1" noChangeArrowheads="1" noTextEdit="1"/>
          </p:cNvSpPr>
          <p:nvPr>
            <p:ph type="sldImg"/>
          </p:nvPr>
        </p:nvSpPr>
        <p:spPr>
          <a:xfrm>
            <a:off x="417513" y="703263"/>
            <a:ext cx="6162675" cy="3467100"/>
          </a:xfrm>
          <a:ln/>
        </p:spPr>
      </p:sp>
      <p:sp>
        <p:nvSpPr>
          <p:cNvPr id="931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27041A6-355E-4FC9-8067-194DB47AE9FB}" type="slidenum">
              <a:rPr lang="en-US" altLang="en-US" sz="1200"/>
              <a:pPr/>
              <a:t>29</a:t>
            </a:fld>
            <a:endParaRPr lang="en-US" altLang="en-US" sz="1200" dirty="0"/>
          </a:p>
        </p:txBody>
      </p:sp>
      <p:sp>
        <p:nvSpPr>
          <p:cNvPr id="94210" name="Rectangle 2"/>
          <p:cNvSpPr>
            <a:spLocks noGrp="1" noRot="1" noChangeAspect="1" noChangeArrowheads="1" noTextEdit="1"/>
          </p:cNvSpPr>
          <p:nvPr>
            <p:ph type="sldImg"/>
          </p:nvPr>
        </p:nvSpPr>
        <p:spPr>
          <a:xfrm>
            <a:off x="1187450" y="703263"/>
            <a:ext cx="4622800" cy="3467100"/>
          </a:xfrm>
          <a:ln/>
        </p:spPr>
      </p:sp>
      <p:sp>
        <p:nvSpPr>
          <p:cNvPr id="942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364CC0D-9515-4095-81D0-8024523D9047}" type="slidenum">
              <a:rPr lang="en-US" altLang="en-US" sz="1200"/>
              <a:pPr/>
              <a:t>30</a:t>
            </a:fld>
            <a:endParaRPr lang="en-US" altLang="en-US" sz="1200" dirty="0"/>
          </a:p>
        </p:txBody>
      </p:sp>
      <p:sp>
        <p:nvSpPr>
          <p:cNvPr id="95234" name="Rectangle 2"/>
          <p:cNvSpPr>
            <a:spLocks noGrp="1" noRot="1" noChangeAspect="1" noChangeArrowheads="1" noTextEdit="1"/>
          </p:cNvSpPr>
          <p:nvPr>
            <p:ph type="sldImg"/>
          </p:nvPr>
        </p:nvSpPr>
        <p:spPr>
          <a:xfrm>
            <a:off x="1187450" y="703263"/>
            <a:ext cx="4622800" cy="3467100"/>
          </a:xfrm>
          <a:ln/>
        </p:spPr>
      </p:sp>
      <p:sp>
        <p:nvSpPr>
          <p:cNvPr id="952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8E32C01-92A2-42F0-A723-C22E35C9436D}" type="slidenum">
              <a:rPr lang="en-US" altLang="en-US" sz="1200"/>
              <a:pPr/>
              <a:t>31</a:t>
            </a:fld>
            <a:endParaRPr lang="en-US" altLang="en-US" sz="1200" dirty="0"/>
          </a:p>
        </p:txBody>
      </p:sp>
      <p:sp>
        <p:nvSpPr>
          <p:cNvPr id="9625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5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7</a:t>
            </a:r>
          </a:p>
        </p:txBody>
      </p:sp>
      <p:sp>
        <p:nvSpPr>
          <p:cNvPr id="9626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2" name="Rectangle 6"/>
          <p:cNvSpPr>
            <a:spLocks noGrp="1" noRot="1" noChangeAspect="1" noChangeArrowheads="1" noTextEdit="1"/>
          </p:cNvSpPr>
          <p:nvPr>
            <p:ph type="sldImg"/>
          </p:nvPr>
        </p:nvSpPr>
        <p:spPr>
          <a:xfrm>
            <a:off x="1187450" y="703263"/>
            <a:ext cx="4622800" cy="3467100"/>
          </a:xfrm>
          <a:ln w="12700" cap="flat"/>
        </p:spPr>
      </p:sp>
      <p:sp>
        <p:nvSpPr>
          <p:cNvPr id="9626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E0A8-7429-41F2-AEDC-0FFFACB781A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71DF42E-6F17-2B5B-2C8E-C3FFB43CE84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BC53CC38-A798-5CF8-4593-8CDAE2A84C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CDC2505C-9DDF-C91C-49EE-1168FF32B0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77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33</a:t>
            </a:fld>
            <a:endParaRPr lang="en-US" altLang="en-US" sz="1200" dirty="0"/>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34</a:t>
            </a:fld>
            <a:endParaRPr lang="en-US" altLang="en-US" sz="1200" dirty="0"/>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2A4A2-8791-1EC4-3B7F-085B626E99D2}"/>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CA50D760-E0C6-A22A-B74B-D1C3C26860E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3A9BA039-EC01-1F54-80A9-D1FDE8E013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EF2B50E-B37D-3FFA-73B2-43A127B754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053970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C5808-E755-281D-DAE7-904E0BB937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6E38A6A-D512-0CB8-2762-0DDE4BD1BD5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A5C055D-7D46-8DE6-CDF2-1ABC93F7C1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A0317CD-51BC-8A59-FD1B-4E4241F188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611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15D1-E07E-B55A-3328-E18FC281A530}"/>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17968061-21A6-B949-5F58-7E00546A9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A5C13B7B-313E-63FD-B3F6-CFE71D1210BF}"/>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95EDD320-81DF-86FE-DEA1-136538A37AF9}"/>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1185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1325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2673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E975-93ED-A54A-5921-D9205B4EB9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8FCC602-326F-0367-8CD3-BBB281C29E6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BCE2248C-98EE-717A-4ECB-D5E53E14D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B96C0FA-CC90-1695-6361-0C0C720A2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125135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95364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89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40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00330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44886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47374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806747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5873122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2626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733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073972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39435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1367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708774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35533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73795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38403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789164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374668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988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4: ER, Relational, SQL (III)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62396699"/>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784909"/>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Relational_algebra" TargetMode="Externa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Tree>
    <p:extLst>
      <p:ext uri="{BB962C8B-B14F-4D97-AF65-F5344CB8AC3E}">
        <p14:creationId xmlns:p14="http://schemas.microsoft.com/office/powerpoint/2010/main" val="413908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A51D62B-A8A3-BD3C-CCCE-93F0883D237B}"/>
              </a:ext>
            </a:extLst>
          </p:cNvPr>
          <p:cNvSpPr>
            <a:spLocks noGrp="1"/>
          </p:cNvSpPr>
          <p:nvPr>
            <p:ph idx="1"/>
          </p:nvPr>
        </p:nvSpPr>
        <p:spPr>
          <a:xfrm>
            <a:off x="152400" y="3493318"/>
            <a:ext cx="5410200" cy="1135831"/>
          </a:xfrm>
        </p:spPr>
        <p:txBody>
          <a:bodyPr/>
          <a:lstStyle/>
          <a:p>
            <a:r>
              <a:rPr lang="en-US" sz="1800" dirty="0"/>
              <a:t>Generated some mock data.</a:t>
            </a:r>
          </a:p>
          <a:p>
            <a:r>
              <a:rPr lang="en-US" sz="1800" dirty="0"/>
              <a:t>Loaded into a make-believe course table in MySQL.</a:t>
            </a:r>
          </a:p>
        </p:txBody>
      </p:sp>
      <p:sp>
        <p:nvSpPr>
          <p:cNvPr id="3" name="Title 2">
            <a:extLst>
              <a:ext uri="{FF2B5EF4-FFF2-40B4-BE49-F238E27FC236}">
                <a16:creationId xmlns:a16="http://schemas.microsoft.com/office/drawing/2014/main" id="{8EBA52FA-FC7E-981D-BC03-74C922FA92FF}"/>
              </a:ext>
            </a:extLst>
          </p:cNvPr>
          <p:cNvSpPr>
            <a:spLocks noGrp="1"/>
          </p:cNvSpPr>
          <p:nvPr>
            <p:ph type="title"/>
          </p:nvPr>
        </p:nvSpPr>
        <p:spPr/>
        <p:txBody>
          <a:bodyPr/>
          <a:lstStyle/>
          <a:p>
            <a:r>
              <a:rPr lang="en-US" dirty="0"/>
              <a:t>Generated Attributes</a:t>
            </a:r>
          </a:p>
        </p:txBody>
      </p:sp>
      <p:pic>
        <p:nvPicPr>
          <p:cNvPr id="4" name="Picture 3">
            <a:extLst>
              <a:ext uri="{FF2B5EF4-FFF2-40B4-BE49-F238E27FC236}">
                <a16:creationId xmlns:a16="http://schemas.microsoft.com/office/drawing/2014/main" id="{7359867D-D06B-C19B-B1F7-BB06D430D680}"/>
              </a:ext>
            </a:extLst>
          </p:cNvPr>
          <p:cNvPicPr>
            <a:picLocks noChangeAspect="1"/>
          </p:cNvPicPr>
          <p:nvPr/>
        </p:nvPicPr>
        <p:blipFill>
          <a:blip r:embed="rId2"/>
          <a:stretch>
            <a:fillRect/>
          </a:stretch>
        </p:blipFill>
        <p:spPr>
          <a:xfrm>
            <a:off x="76200" y="514350"/>
            <a:ext cx="7772400" cy="2908938"/>
          </a:xfrm>
          <a:prstGeom prst="rect">
            <a:avLst/>
          </a:prstGeom>
        </p:spPr>
      </p:pic>
      <p:pic>
        <p:nvPicPr>
          <p:cNvPr id="5" name="Picture 4">
            <a:extLst>
              <a:ext uri="{FF2B5EF4-FFF2-40B4-BE49-F238E27FC236}">
                <a16:creationId xmlns:a16="http://schemas.microsoft.com/office/drawing/2014/main" id="{1F6D48FE-53B2-7ACE-5D34-81714ADC3CD4}"/>
              </a:ext>
            </a:extLst>
          </p:cNvPr>
          <p:cNvPicPr>
            <a:picLocks noChangeAspect="1"/>
          </p:cNvPicPr>
          <p:nvPr/>
        </p:nvPicPr>
        <p:blipFill>
          <a:blip r:embed="rId3"/>
          <a:stretch>
            <a:fillRect/>
          </a:stretch>
        </p:blipFill>
        <p:spPr>
          <a:xfrm>
            <a:off x="5715000" y="3493319"/>
            <a:ext cx="3200400" cy="1083830"/>
          </a:xfrm>
          <a:prstGeom prst="rect">
            <a:avLst/>
          </a:prstGeom>
        </p:spPr>
      </p:pic>
      <p:sp>
        <p:nvSpPr>
          <p:cNvPr id="7" name="Rounded Rectangle 6">
            <a:extLst>
              <a:ext uri="{FF2B5EF4-FFF2-40B4-BE49-F238E27FC236}">
                <a16:creationId xmlns:a16="http://schemas.microsoft.com/office/drawing/2014/main" id="{0866E524-BF8E-2287-E341-EECAA790725A}"/>
              </a:ext>
            </a:extLst>
          </p:cNvPr>
          <p:cNvSpPr/>
          <p:nvPr/>
        </p:nvSpPr>
        <p:spPr>
          <a:xfrm>
            <a:off x="5638800" y="1809750"/>
            <a:ext cx="3124199" cy="990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19835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Relational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solidFill>
                  <a:srgbClr val="FF0000"/>
                </a:solidFill>
              </a:rPr>
              <a:t>÷</a:t>
            </a:r>
            <a:r>
              <a:rPr lang="en-US" sz="1800" dirty="0">
                <a:solidFill>
                  <a:srgbClr val="FF0000"/>
                </a:solidFill>
              </a:rPr>
              <a:t>	set division</a:t>
            </a:r>
            <a:endParaRPr lang="el-GR" sz="1800" dirty="0">
              <a:solidFill>
                <a:srgbClr val="FF0000"/>
              </a:solidFill>
            </a:endParaRPr>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solidFill>
                  <a:srgbClr val="FF0000"/>
                </a:solidFill>
              </a:rPr>
              <a:t>⋉</a:t>
            </a:r>
            <a:r>
              <a:rPr lang="en-US" sz="1800" dirty="0">
                <a:solidFill>
                  <a:srgbClr val="FF0000"/>
                </a:solidFill>
              </a:rPr>
              <a:t>	left semi join</a:t>
            </a:r>
            <a:endParaRPr lang="el-GR" sz="1800" dirty="0">
              <a:solidFill>
                <a:srgbClr val="FF0000"/>
              </a:solidFill>
            </a:endParaRPr>
          </a:p>
          <a:p>
            <a:r>
              <a:rPr lang="el-GR" sz="1800" dirty="0">
                <a:solidFill>
                  <a:srgbClr val="FF0000"/>
                </a:solidFill>
              </a:rPr>
              <a:t>⋊</a:t>
            </a:r>
            <a:r>
              <a:rPr lang="en-US" sz="1800" dirty="0">
                <a:solidFill>
                  <a:srgbClr val="FF0000"/>
                </a:solidFill>
              </a:rPr>
              <a:t>	right semi join</a:t>
            </a:r>
            <a:endParaRPr lang="el-GR" sz="1800" dirty="0">
              <a:solidFill>
                <a:srgbClr val="FF0000"/>
              </a:solidFill>
            </a:endParaRPr>
          </a:p>
          <a:p>
            <a:r>
              <a:rPr lang="el-GR" sz="1800" dirty="0">
                <a:solidFill>
                  <a:srgbClr val="FF0000"/>
                </a:solidFill>
              </a:rPr>
              <a:t>▷</a:t>
            </a:r>
            <a:r>
              <a:rPr lang="en-US" sz="1800" dirty="0">
                <a:solidFill>
                  <a:srgbClr val="FF0000"/>
                </a:solidFill>
              </a:rPr>
              <a:t>	anti-join</a:t>
            </a:r>
            <a:endParaRPr lang="el-GR" sz="1800" dirty="0">
              <a:solidFill>
                <a:srgbClr val="FF0000"/>
              </a:solidFill>
            </a:endParaRPr>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28522" y="532358"/>
            <a:ext cx="5641481" cy="4339650"/>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obscure and truly bizarre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R="0" lvl="1" algn="l" defTabSz="457200" rtl="0" eaLnBrk="1" fontAlgn="base" latinLnBrk="0" hangingPunct="1">
              <a:lnSpc>
                <a:spcPct val="100000"/>
              </a:lnSpc>
              <a:spcBef>
                <a:spcPct val="0"/>
              </a:spcBef>
              <a:spcAft>
                <a:spcPct val="0"/>
              </a:spcAft>
              <a:buClrTx/>
              <a:buSzTx/>
              <a:tabLst/>
              <a:defRPr/>
            </a:pPr>
            <a:r>
              <a:rPr lang="en-US" sz="1200" b="1" dirty="0">
                <a:solidFill>
                  <a:prstClr val="black"/>
                </a:solidFill>
              </a:rPr>
              <a:t>I must look them up again every semester.</a:t>
            </a:r>
            <a:br>
              <a:rPr kumimoji="0" lang="en-US" sz="1200" b="1"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1"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because they may be common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internships/job interview questions.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0CDE09-80DC-CC0B-A9D1-31B825BED0ED}"/>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60C89095-3955-157E-AB94-95AF07997A23}"/>
              </a:ext>
            </a:extLst>
          </p:cNvPr>
          <p:cNvPicPr>
            <a:picLocks noChangeAspect="1"/>
          </p:cNvPicPr>
          <p:nvPr/>
        </p:nvPicPr>
        <p:blipFill>
          <a:blip r:embed="rId2"/>
          <a:stretch>
            <a:fillRect/>
          </a:stretch>
        </p:blipFill>
        <p:spPr>
          <a:xfrm>
            <a:off x="685800" y="475025"/>
            <a:ext cx="7772400" cy="4193449"/>
          </a:xfrm>
          <a:prstGeom prst="rect">
            <a:avLst/>
          </a:prstGeom>
        </p:spPr>
      </p:pic>
    </p:spTree>
    <p:extLst>
      <p:ext uri="{BB962C8B-B14F-4D97-AF65-F5344CB8AC3E}">
        <p14:creationId xmlns:p14="http://schemas.microsoft.com/office/powerpoint/2010/main" val="47099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C5EB7-E97B-2BC9-3959-AD1C89043646}"/>
              </a:ext>
            </a:extLst>
          </p:cNvPr>
          <p:cNvSpPr>
            <a:spLocks noGrp="1"/>
          </p:cNvSpPr>
          <p:nvPr>
            <p:ph idx="1"/>
          </p:nvPr>
        </p:nvSpPr>
        <p:spPr/>
        <p:txBody>
          <a:bodyPr/>
          <a:lstStyle/>
          <a:p>
            <a:r>
              <a:rPr lang="en-US" dirty="0"/>
              <a:t>course ⋉ (</a:t>
            </a:r>
            <a:r>
              <a:rPr lang="el-GR" dirty="0"/>
              <a:t>σ </a:t>
            </a:r>
            <a:r>
              <a:rPr lang="en-US" dirty="0"/>
              <a:t>semester='Spring' ∧ year=2010 (section))</a:t>
            </a:r>
          </a:p>
          <a:p>
            <a:pPr lvl="1"/>
            <a:r>
              <a:rPr lang="en-US" dirty="0"/>
              <a:t>The common column name is </a:t>
            </a:r>
            <a:r>
              <a:rPr lang="en-US" i="1" dirty="0" err="1"/>
              <a:t>course_id</a:t>
            </a:r>
            <a:r>
              <a:rPr lang="en-US" i="1" dirty="0"/>
              <a:t>.</a:t>
            </a:r>
          </a:p>
          <a:p>
            <a:pPr lvl="1"/>
            <a:r>
              <a:rPr lang="en-US" dirty="0"/>
              <a:t>The query produces the rows from course for which there is section of the course in the Spring of 2010</a:t>
            </a:r>
          </a:p>
          <a:p>
            <a:r>
              <a:rPr lang="en-US" dirty="0"/>
              <a:t>Note:</a:t>
            </a:r>
          </a:p>
          <a:p>
            <a:pPr lvl="1"/>
            <a:r>
              <a:rPr lang="en-US" dirty="0"/>
              <a:t>Walk through this in detail in </a:t>
            </a:r>
            <a:r>
              <a:rPr lang="en-US" dirty="0" err="1"/>
              <a:t>RelaX</a:t>
            </a:r>
            <a:r>
              <a:rPr lang="en-US" dirty="0"/>
              <a:t>.</a:t>
            </a:r>
          </a:p>
          <a:p>
            <a:pPr lvl="1"/>
            <a:r>
              <a:rPr lang="en-US" dirty="0"/>
              <a:t>We will see the corresponding</a:t>
            </a:r>
            <a:br>
              <a:rPr lang="en-US" dirty="0"/>
            </a:br>
            <a:r>
              <a:rPr lang="en-US" dirty="0"/>
              <a:t>SQL later.</a:t>
            </a:r>
          </a:p>
        </p:txBody>
      </p:sp>
      <p:sp>
        <p:nvSpPr>
          <p:cNvPr id="3" name="Title 2">
            <a:extLst>
              <a:ext uri="{FF2B5EF4-FFF2-40B4-BE49-F238E27FC236}">
                <a16:creationId xmlns:a16="http://schemas.microsoft.com/office/drawing/2014/main" id="{97C10CCC-CF17-5A29-AB1E-0666081CD5EE}"/>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26C03640-7DEE-49B8-307C-CB9E1F67CB4A}"/>
              </a:ext>
            </a:extLst>
          </p:cNvPr>
          <p:cNvPicPr>
            <a:picLocks noChangeAspect="1"/>
          </p:cNvPicPr>
          <p:nvPr/>
        </p:nvPicPr>
        <p:blipFill>
          <a:blip r:embed="rId2"/>
          <a:stretch>
            <a:fillRect/>
          </a:stretch>
        </p:blipFill>
        <p:spPr>
          <a:xfrm>
            <a:off x="4648200" y="1733550"/>
            <a:ext cx="2939740" cy="2743200"/>
          </a:xfrm>
          <a:prstGeom prst="rect">
            <a:avLst/>
          </a:prstGeom>
        </p:spPr>
      </p:pic>
    </p:spTree>
    <p:extLst>
      <p:ext uri="{BB962C8B-B14F-4D97-AF65-F5344CB8AC3E}">
        <p14:creationId xmlns:p14="http://schemas.microsoft.com/office/powerpoint/2010/main" val="332027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25037-276B-F23D-7A7B-F6D161DA000E}"/>
              </a:ext>
            </a:extLst>
          </p:cNvPr>
          <p:cNvSpPr>
            <a:spLocks noGrp="1"/>
          </p:cNvSpPr>
          <p:nvPr>
            <p:ph type="title"/>
          </p:nvPr>
        </p:nvSpPr>
        <p:spPr/>
        <p:txBody>
          <a:bodyPr/>
          <a:lstStyle/>
          <a:p>
            <a:r>
              <a:rPr lang="en-US" dirty="0"/>
              <a:t>Anti-Join</a:t>
            </a:r>
          </a:p>
        </p:txBody>
      </p:sp>
      <p:pic>
        <p:nvPicPr>
          <p:cNvPr id="4" name="Picture 3">
            <a:extLst>
              <a:ext uri="{FF2B5EF4-FFF2-40B4-BE49-F238E27FC236}">
                <a16:creationId xmlns:a16="http://schemas.microsoft.com/office/drawing/2014/main" id="{175EF97B-34D9-5E7D-7467-D9D284A5E599}"/>
              </a:ext>
            </a:extLst>
          </p:cNvPr>
          <p:cNvPicPr>
            <a:picLocks noChangeAspect="1"/>
          </p:cNvPicPr>
          <p:nvPr/>
        </p:nvPicPr>
        <p:blipFill>
          <a:blip r:embed="rId2"/>
          <a:stretch>
            <a:fillRect/>
          </a:stretch>
        </p:blipFill>
        <p:spPr>
          <a:xfrm>
            <a:off x="304800" y="560850"/>
            <a:ext cx="5706323" cy="4021799"/>
          </a:xfrm>
          <a:prstGeom prst="rect">
            <a:avLst/>
          </a:prstGeom>
        </p:spPr>
      </p:pic>
      <p:sp>
        <p:nvSpPr>
          <p:cNvPr id="5" name="Content Placeholder 4">
            <a:extLst>
              <a:ext uri="{FF2B5EF4-FFF2-40B4-BE49-F238E27FC236}">
                <a16:creationId xmlns:a16="http://schemas.microsoft.com/office/drawing/2014/main" id="{2872E93C-31E7-645E-E90E-EC894F3E6214}"/>
              </a:ext>
            </a:extLst>
          </p:cNvPr>
          <p:cNvSpPr>
            <a:spLocks noGrp="1"/>
          </p:cNvSpPr>
          <p:nvPr>
            <p:ph idx="1"/>
          </p:nvPr>
        </p:nvSpPr>
        <p:spPr>
          <a:xfrm>
            <a:off x="5257800" y="1428750"/>
            <a:ext cx="3733800" cy="2590800"/>
          </a:xfrm>
        </p:spPr>
        <p:txBody>
          <a:bodyPr/>
          <a:lstStyle/>
          <a:p>
            <a:pPr marL="0" indent="0">
              <a:buNone/>
            </a:pPr>
            <a:r>
              <a:rPr lang="en-US" sz="1600" dirty="0"/>
              <a:t>Using the sample university dataset,</a:t>
            </a:r>
          </a:p>
          <a:p>
            <a:pPr marL="0" indent="0">
              <a:buNone/>
            </a:pPr>
            <a:r>
              <a:rPr lang="en-US" sz="1600" dirty="0"/>
              <a:t>Instructors that are not advisors.</a:t>
            </a:r>
          </a:p>
          <a:p>
            <a:r>
              <a:rPr lang="en-US" sz="1600" dirty="0"/>
              <a:t>Anti-Join: instructor ▷ ID=</a:t>
            </a:r>
            <a:r>
              <a:rPr lang="en-US" sz="1600" dirty="0" err="1"/>
              <a:t>i_id</a:t>
            </a:r>
            <a:r>
              <a:rPr lang="en-US" sz="1600" dirty="0"/>
              <a:t> advisor</a:t>
            </a:r>
          </a:p>
          <a:p>
            <a:r>
              <a:rPr lang="en-US" sz="1600" dirty="0"/>
              <a:t>One of many equivalent queries:</a:t>
            </a:r>
          </a:p>
          <a:p>
            <a:pPr marL="0" indent="0">
              <a:buNone/>
            </a:pPr>
            <a:r>
              <a:rPr lang="el-GR" sz="1600" dirty="0"/>
              <a:t>π </a:t>
            </a:r>
            <a:r>
              <a:rPr lang="en-US" sz="1600" dirty="0"/>
              <a:t>ID, name, </a:t>
            </a:r>
            <a:r>
              <a:rPr lang="en-US" sz="1600" dirty="0" err="1"/>
              <a:t>dept_name</a:t>
            </a:r>
            <a:r>
              <a:rPr lang="en-US" sz="1600" dirty="0"/>
              <a:t>, salary</a:t>
            </a:r>
          </a:p>
          <a:p>
            <a:pPr marL="0" indent="0">
              <a:buNone/>
            </a:pPr>
            <a:r>
              <a:rPr lang="en-US" sz="1600" dirty="0"/>
              <a:t>	(</a:t>
            </a:r>
            <a:r>
              <a:rPr lang="el-GR" sz="1600" dirty="0"/>
              <a:t>σ </a:t>
            </a:r>
            <a:r>
              <a:rPr lang="en-US" sz="1600" dirty="0" err="1"/>
              <a:t>i_id</a:t>
            </a:r>
            <a:r>
              <a:rPr lang="en-US" sz="1600" dirty="0"/>
              <a:t>=NULL </a:t>
            </a:r>
          </a:p>
          <a:p>
            <a:pPr marL="0" indent="0">
              <a:buNone/>
            </a:pPr>
            <a:r>
              <a:rPr lang="en-US" sz="1600" dirty="0"/>
              <a:t>		(instructor ⟕ ID=</a:t>
            </a:r>
            <a:r>
              <a:rPr lang="en-US" sz="1600" dirty="0" err="1"/>
              <a:t>i_id</a:t>
            </a:r>
            <a:r>
              <a:rPr lang="en-US" sz="1600" dirty="0"/>
              <a:t> advisor)) </a:t>
            </a:r>
          </a:p>
        </p:txBody>
      </p:sp>
    </p:spTree>
    <p:extLst>
      <p:ext uri="{BB962C8B-B14F-4D97-AF65-F5344CB8AC3E}">
        <p14:creationId xmlns:p14="http://schemas.microsoft.com/office/powerpoint/2010/main" val="3510360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A41F6A-941B-F6C9-FBF7-B25CBE86D715}"/>
              </a:ext>
            </a:extLst>
          </p:cNvPr>
          <p:cNvSpPr>
            <a:spLocks noGrp="1"/>
          </p:cNvSpPr>
          <p:nvPr>
            <p:ph idx="1"/>
          </p:nvPr>
        </p:nvSpPr>
        <p:spPr/>
        <p:txBody>
          <a:bodyPr/>
          <a:lstStyle/>
          <a:p>
            <a:r>
              <a:rPr lang="en-US" dirty="0"/>
              <a:t>Scroll through … … </a:t>
            </a:r>
            <a:r>
              <a:rPr lang="en-US" dirty="0">
                <a:hlinkClick r:id="rId2"/>
              </a:rPr>
              <a:t>https://en.wikipedia.org/wiki/Relational_algebra</a:t>
            </a:r>
            <a:endParaRPr lang="en-US" dirty="0"/>
          </a:p>
          <a:p>
            <a:r>
              <a:rPr lang="en-US" dirty="0"/>
              <a:t>I am not even going to try to figure this out right now.</a:t>
            </a:r>
            <a:br>
              <a:rPr lang="en-US" dirty="0"/>
            </a:br>
            <a:r>
              <a:rPr lang="en-US" dirty="0"/>
              <a:t>I already have a headache.</a:t>
            </a:r>
          </a:p>
        </p:txBody>
      </p:sp>
      <p:sp>
        <p:nvSpPr>
          <p:cNvPr id="3" name="Title 2">
            <a:extLst>
              <a:ext uri="{FF2B5EF4-FFF2-40B4-BE49-F238E27FC236}">
                <a16:creationId xmlns:a16="http://schemas.microsoft.com/office/drawing/2014/main" id="{6E664566-FE5A-1352-E2A2-DFFF0AC508CD}"/>
              </a:ext>
            </a:extLst>
          </p:cNvPr>
          <p:cNvSpPr>
            <a:spLocks noGrp="1"/>
          </p:cNvSpPr>
          <p:nvPr>
            <p:ph type="title"/>
          </p:nvPr>
        </p:nvSpPr>
        <p:spPr/>
        <p:txBody>
          <a:bodyPr/>
          <a:lstStyle/>
          <a:p>
            <a:r>
              <a:rPr lang="en-US" dirty="0"/>
              <a:t>Set Division</a:t>
            </a:r>
          </a:p>
        </p:txBody>
      </p:sp>
    </p:spTree>
    <p:extLst>
      <p:ext uri="{BB962C8B-B14F-4D97-AF65-F5344CB8AC3E}">
        <p14:creationId xmlns:p14="http://schemas.microsoft.com/office/powerpoint/2010/main" val="229417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6D37-7D31-EBEE-2582-E7070F13D5C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BAEE19E-7873-3446-62F1-868F09EBA4D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6E459CD4-D0DE-AFB7-02E9-523944DC0E3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0D9257C9-4222-2AAC-294C-258FB9A95B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15D594F1-16BB-1E25-1278-D3920B04EE80}"/>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4: ER, Relational, SQL (III)</a:t>
            </a:r>
          </a:p>
        </p:txBody>
      </p:sp>
      <p:sp>
        <p:nvSpPr>
          <p:cNvPr id="3077" name="TextBox 10">
            <a:extLst>
              <a:ext uri="{FF2B5EF4-FFF2-40B4-BE49-F238E27FC236}">
                <a16:creationId xmlns:a16="http://schemas.microsoft.com/office/drawing/2014/main" id="{8DCBDBF2-E02F-BEAF-BCD1-CED06E3261E7}"/>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C222C84-D114-81AD-98BA-0B9AE2EF8E6B}"/>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67347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NULL</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2976982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String Operations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Between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4: ER, Relational, SQL (III)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dirty="0"/>
              <a:t>String Operations</a:t>
            </a:r>
          </a:p>
        </p:txBody>
      </p:sp>
      <p:sp>
        <p:nvSpPr>
          <p:cNvPr id="25602" name="Rectangle 3"/>
          <p:cNvSpPr>
            <a:spLocks noGrp="1" noChangeArrowheads="1"/>
          </p:cNvSpPr>
          <p:nvPr>
            <p:ph type="body" idx="1"/>
          </p:nvPr>
        </p:nvSpPr>
        <p:spPr>
          <a:xfrm>
            <a:off x="1719263" y="903018"/>
            <a:ext cx="5729102" cy="3486102"/>
          </a:xfrm>
        </p:spPr>
        <p:txBody>
          <a:bodyPr/>
          <a:lstStyle/>
          <a:p>
            <a:pPr>
              <a:tabLst>
                <a:tab pos="1416844" algn="l"/>
                <a:tab pos="1802606" algn="l"/>
              </a:tabLst>
            </a:pPr>
            <a:r>
              <a:rPr lang="en-US" altLang="en-US" dirty="0"/>
              <a:t>SQL includes a string-matching operator for comparisons on character strings.  The operator </a:t>
            </a:r>
            <a:r>
              <a:rPr lang="en-US" altLang="en-US" b="1" dirty="0"/>
              <a:t>like</a:t>
            </a:r>
            <a:r>
              <a:rPr lang="en-US" altLang="en-US" dirty="0"/>
              <a:t> uses patterns that are described using two special characters:</a:t>
            </a:r>
          </a:p>
          <a:p>
            <a:pPr lvl="1">
              <a:tabLst>
                <a:tab pos="1416844" algn="l"/>
                <a:tab pos="1802606" algn="l"/>
              </a:tabLst>
            </a:pPr>
            <a:r>
              <a:rPr lang="en-US" altLang="en-US" dirty="0"/>
              <a:t>percent ( % ).  The % character matches any substring.</a:t>
            </a:r>
          </a:p>
          <a:p>
            <a:pPr lvl="1">
              <a:tabLst>
                <a:tab pos="1416844" algn="l"/>
                <a:tab pos="1802606" algn="l"/>
              </a:tabLst>
            </a:pPr>
            <a:r>
              <a:rPr lang="en-US" altLang="en-US" dirty="0"/>
              <a:t>underscore ( _ ).  The _ character matches any character.</a:t>
            </a:r>
          </a:p>
          <a:p>
            <a:pPr>
              <a:tabLst>
                <a:tab pos="1416844" algn="l"/>
                <a:tab pos="1802606" algn="l"/>
              </a:tabLst>
            </a:pPr>
            <a:r>
              <a:rPr lang="en-US" altLang="en-US" dirty="0"/>
              <a:t>Find the names of all instructors whose name includes the substring “</a:t>
            </a:r>
            <a:r>
              <a:rPr lang="en-US" altLang="en-US" dirty="0" err="1"/>
              <a:t>dar</a:t>
            </a:r>
            <a:r>
              <a:rPr lang="en-US" altLang="en-US" dirty="0"/>
              <a:t>”.</a:t>
            </a:r>
          </a:p>
          <a:p>
            <a:pPr>
              <a:buNone/>
              <a:tabLst>
                <a:tab pos="1416844" algn="l"/>
                <a:tab pos="1802606" algn="l"/>
              </a:tabLst>
            </a:pPr>
            <a:r>
              <a:rPr lang="en-US" altLang="en-US" b="1" dirty="0"/>
              <a:t>		se</a:t>
            </a:r>
            <a:r>
              <a:rPr lang="en-US" altLang="en-US" dirty="0"/>
              <a:t>le</a:t>
            </a:r>
            <a:r>
              <a:rPr lang="en-US" altLang="en-US" b="1" dirty="0"/>
              <a:t>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a:t>
            </a:r>
            <a:r>
              <a:rPr lang="en-US" altLang="en-US" b="1" i="1" dirty="0"/>
              <a:t> </a:t>
            </a:r>
            <a:r>
              <a:rPr lang="en-US" altLang="en-US" i="1" dirty="0"/>
              <a:t>name </a:t>
            </a:r>
            <a:r>
              <a:rPr lang="en-US" altLang="en-US" b="1" dirty="0"/>
              <a:t>like </a:t>
            </a:r>
            <a:r>
              <a:rPr lang="en-US" altLang="en-US" b="1" dirty="0">
                <a:latin typeface="Century Gothic" panose="020B0502020202020204" pitchFamily="34" charset="0"/>
              </a:rPr>
              <a:t>‘</a:t>
            </a:r>
            <a:r>
              <a:rPr lang="en-US" altLang="en-US" dirty="0"/>
              <a:t>%</a:t>
            </a:r>
            <a:r>
              <a:rPr lang="en-US" altLang="en-US" dirty="0" err="1"/>
              <a:t>dar</a:t>
            </a:r>
            <a:r>
              <a:rPr lang="en-US" altLang="en-US" dirty="0"/>
              <a:t>%</a:t>
            </a:r>
            <a:r>
              <a:rPr lang="en-US" altLang="en-US" dirty="0">
                <a:latin typeface="Century Gothic" panose="020B0502020202020204" pitchFamily="34" charset="0"/>
              </a:rPr>
              <a:t>' </a:t>
            </a:r>
          </a:p>
          <a:p>
            <a:pPr>
              <a:tabLst>
                <a:tab pos="1416844" algn="l"/>
                <a:tab pos="1802606" algn="l"/>
              </a:tabLst>
            </a:pPr>
            <a:r>
              <a:rPr lang="en-US" altLang="en-US" dirty="0"/>
              <a:t>Match the string “100%”</a:t>
            </a:r>
          </a:p>
          <a:p>
            <a:pPr>
              <a:buNone/>
              <a:tabLst>
                <a:tab pos="1416844" algn="l"/>
                <a:tab pos="1802606" algn="l"/>
              </a:tabLst>
            </a:pPr>
            <a:r>
              <a:rPr lang="en-US" altLang="en-US" dirty="0"/>
              <a:t>			</a:t>
            </a:r>
            <a:r>
              <a:rPr lang="en-US" altLang="en-US" b="1" dirty="0"/>
              <a:t>like </a:t>
            </a:r>
            <a:r>
              <a:rPr lang="en-US" altLang="en-US" b="1" dirty="0">
                <a:latin typeface="Century Gothic" panose="020B0502020202020204" pitchFamily="34" charset="0"/>
              </a:rPr>
              <a:t>'</a:t>
            </a:r>
            <a:r>
              <a:rPr lang="en-US" altLang="ja-JP" dirty="0"/>
              <a:t>100 \%</a:t>
            </a:r>
            <a:r>
              <a:rPr lang="en-US" altLang="ja-JP" dirty="0">
                <a:latin typeface="Century Gothic" panose="020B0502020202020204" pitchFamily="34" charset="0"/>
              </a:rPr>
              <a:t>' </a:t>
            </a:r>
            <a:r>
              <a:rPr lang="en-US" altLang="ja-JP" dirty="0"/>
              <a:t> </a:t>
            </a:r>
            <a:r>
              <a:rPr lang="en-US" altLang="ja-JP" b="1" dirty="0"/>
              <a:t>escape  </a:t>
            </a:r>
            <a:r>
              <a:rPr lang="en-US" altLang="ja-JP" b="1" dirty="0">
                <a:latin typeface="Century Gothic" panose="020B0502020202020204" pitchFamily="34" charset="0"/>
              </a:rPr>
              <a:t>'</a:t>
            </a:r>
            <a:r>
              <a:rPr lang="en-US" altLang="ja-JP" dirty="0"/>
              <a:t>\</a:t>
            </a:r>
            <a:r>
              <a:rPr lang="en-US" altLang="ja-JP" dirty="0">
                <a:latin typeface="Century Gothic" panose="020B0502020202020204" pitchFamily="34" charset="0"/>
              </a:rPr>
              <a:t>' </a:t>
            </a:r>
            <a:endParaRPr lang="en-US" altLang="ja-JP" dirty="0"/>
          </a:p>
          <a:p>
            <a:pPr>
              <a:buNone/>
              <a:tabLst>
                <a:tab pos="1416844" algn="l"/>
                <a:tab pos="1802606" algn="l"/>
              </a:tabLst>
            </a:pPr>
            <a:r>
              <a:rPr lang="en-US" altLang="en-US" dirty="0"/>
              <a:t>      in that above we use backslash (\) as the escape character.</a:t>
            </a:r>
          </a:p>
          <a:p>
            <a:pPr>
              <a:buNone/>
              <a:tabLst>
                <a:tab pos="1416844" algn="l"/>
                <a:tab pos="1802606" algn="l"/>
              </a:tabLst>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String Operations (Cont.)</a:t>
            </a:r>
          </a:p>
        </p:txBody>
      </p:sp>
      <p:sp>
        <p:nvSpPr>
          <p:cNvPr id="26626" name="Rectangle 3"/>
          <p:cNvSpPr>
            <a:spLocks noGrp="1" noChangeArrowheads="1"/>
          </p:cNvSpPr>
          <p:nvPr>
            <p:ph type="body" idx="1"/>
          </p:nvPr>
        </p:nvSpPr>
        <p:spPr>
          <a:xfrm>
            <a:off x="1719263" y="829866"/>
            <a:ext cx="5575962" cy="3284934"/>
          </a:xfrm>
        </p:spPr>
        <p:txBody>
          <a:bodyPr/>
          <a:lstStyle/>
          <a:p>
            <a:pPr>
              <a:tabLst>
                <a:tab pos="1416844" algn="l"/>
                <a:tab pos="1802606" algn="l"/>
              </a:tabLst>
            </a:pPr>
            <a:r>
              <a:rPr lang="en-US" altLang="en-US" dirty="0"/>
              <a:t>Patterns are case sensitive. </a:t>
            </a:r>
          </a:p>
          <a:p>
            <a:pPr>
              <a:tabLst>
                <a:tab pos="1416844" algn="l"/>
                <a:tab pos="1802606" algn="l"/>
              </a:tabLst>
            </a:pPr>
            <a:r>
              <a:rPr lang="en-US" altLang="en-US" dirty="0"/>
              <a:t>Pattern matching examples:</a:t>
            </a:r>
          </a:p>
          <a:p>
            <a:pPr lvl="1">
              <a:tabLst>
                <a:tab pos="1416844" algn="l"/>
                <a:tab pos="1802606" algn="l"/>
              </a:tabLst>
            </a:pPr>
            <a:r>
              <a:rPr lang="en-US" altLang="en-US" dirty="0"/>
              <a:t>'Intro%' matches any string beginning with “Intro”.</a:t>
            </a:r>
          </a:p>
          <a:p>
            <a:pPr lvl="1">
              <a:tabLst>
                <a:tab pos="1416844" algn="l"/>
                <a:tab pos="1802606" algn="l"/>
              </a:tabLst>
            </a:pPr>
            <a:r>
              <a:rPr lang="en-US" altLang="en-US" dirty="0"/>
              <a:t>'%Comp%' matches any string containing “Comp” as a substring.</a:t>
            </a:r>
          </a:p>
          <a:p>
            <a:pPr lvl="1">
              <a:tabLst>
                <a:tab pos="1416844" algn="l"/>
                <a:tab pos="1802606" algn="l"/>
              </a:tabLst>
            </a:pPr>
            <a:r>
              <a:rPr lang="en-US" altLang="en-US" dirty="0"/>
              <a:t>'_ _ _' matches any string of exactly three characters.</a:t>
            </a:r>
          </a:p>
          <a:p>
            <a:pPr lvl="1">
              <a:tabLst>
                <a:tab pos="1416844" algn="l"/>
                <a:tab pos="1802606" algn="l"/>
              </a:tabLst>
            </a:pPr>
            <a:r>
              <a:rPr lang="en-US" altLang="en-US" dirty="0"/>
              <a:t>'_ _ _ %' matches any string of at least three characters.</a:t>
            </a:r>
          </a:p>
          <a:p>
            <a:pPr lvl="1">
              <a:buNone/>
              <a:tabLst>
                <a:tab pos="1416844" algn="l"/>
                <a:tab pos="1802606" algn="l"/>
              </a:tabLst>
            </a:pPr>
            <a:r>
              <a:rPr lang="en-US" altLang="en-US" sz="600" dirty="0"/>
              <a:t> </a:t>
            </a:r>
          </a:p>
          <a:p>
            <a:pPr>
              <a:tabLst>
                <a:tab pos="1416844" algn="l"/>
                <a:tab pos="1802606" algn="l"/>
              </a:tabLst>
            </a:pPr>
            <a:r>
              <a:rPr lang="en-US" altLang="en-US" dirty="0"/>
              <a:t>SQL supports a variety of string operations such as</a:t>
            </a:r>
          </a:p>
          <a:p>
            <a:pPr lvl="1">
              <a:tabLst>
                <a:tab pos="1416844" algn="l"/>
                <a:tab pos="1802606" algn="l"/>
              </a:tabLst>
            </a:pPr>
            <a:r>
              <a:rPr lang="en-US" altLang="en-US" dirty="0"/>
              <a:t>concatenation (using “||”)</a:t>
            </a:r>
          </a:p>
          <a:p>
            <a:pPr lvl="1">
              <a:tabLst>
                <a:tab pos="1416844" algn="l"/>
                <a:tab pos="1802606" algn="l"/>
              </a:tabLst>
            </a:pPr>
            <a:r>
              <a:rPr lang="en-US" altLang="en-US" dirty="0"/>
              <a:t>converting from upper to lower case (and vice versa)</a:t>
            </a:r>
          </a:p>
          <a:p>
            <a:pPr lvl="1">
              <a:tabLst>
                <a:tab pos="1416844" algn="l"/>
                <a:tab pos="1802606" algn="l"/>
              </a:tabLst>
            </a:pPr>
            <a:r>
              <a:rPr lang="en-US" altLang="en-US" dirty="0"/>
              <a:t>finding string length, extracting substrings,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ltLang="en-US" dirty="0"/>
              <a:t>Ordering the Display of Tuples</a:t>
            </a:r>
          </a:p>
        </p:txBody>
      </p:sp>
      <p:sp>
        <p:nvSpPr>
          <p:cNvPr id="27650" name="Rectangle 3"/>
          <p:cNvSpPr>
            <a:spLocks noGrp="1" noChangeArrowheads="1"/>
          </p:cNvSpPr>
          <p:nvPr>
            <p:ph type="body" idx="1"/>
          </p:nvPr>
        </p:nvSpPr>
        <p:spPr>
          <a:xfrm>
            <a:off x="1719263" y="831057"/>
            <a:ext cx="5641658" cy="3064288"/>
          </a:xfrm>
        </p:spPr>
        <p:txBody>
          <a:bodyPr/>
          <a:lstStyle/>
          <a:p>
            <a:pPr>
              <a:tabLst>
                <a:tab pos="679847" algn="l"/>
              </a:tabLst>
            </a:pPr>
            <a:r>
              <a:rPr lang="en-US" altLang="en-US" dirty="0"/>
              <a:t>List in alphabetic order the names of all instructors </a:t>
            </a:r>
          </a:p>
          <a:p>
            <a:pPr>
              <a:buNone/>
              <a:tabLst>
                <a:tab pos="679847" algn="l"/>
              </a:tabLst>
            </a:pPr>
            <a:r>
              <a:rPr lang="en-US" altLang="en-US" dirty="0"/>
              <a:t>              </a:t>
            </a:r>
            <a:r>
              <a:rPr lang="en-US" altLang="en-US" b="1" dirty="0"/>
              <a:t>select distinct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dirty="0"/>
              <a:t>	</a:t>
            </a:r>
            <a:r>
              <a:rPr lang="en-US" altLang="en-US" b="1" dirty="0"/>
              <a:t>order by </a:t>
            </a:r>
            <a:r>
              <a:rPr lang="en-US" altLang="en-US" i="1" dirty="0"/>
              <a:t>name</a:t>
            </a:r>
            <a:endParaRPr lang="en-US" altLang="en-US" dirty="0"/>
          </a:p>
          <a:p>
            <a:pPr>
              <a:tabLst>
                <a:tab pos="679847" algn="l"/>
              </a:tabLst>
            </a:pPr>
            <a:r>
              <a:rPr lang="en-US" altLang="en-US" dirty="0"/>
              <a:t>We may specify </a:t>
            </a:r>
            <a:r>
              <a:rPr lang="en-US" altLang="en-US" b="1" dirty="0" err="1">
                <a:solidFill>
                  <a:srgbClr val="002060"/>
                </a:solidFill>
              </a:rPr>
              <a:t>desc</a:t>
            </a:r>
            <a:r>
              <a:rPr lang="en-US" altLang="en-US" dirty="0">
                <a:solidFill>
                  <a:srgbClr val="002060"/>
                </a:solidFill>
              </a:rPr>
              <a:t> </a:t>
            </a:r>
            <a:r>
              <a:rPr lang="en-US" altLang="en-US" dirty="0"/>
              <a:t>for descending order or </a:t>
            </a:r>
            <a:r>
              <a:rPr lang="en-US" altLang="en-US" b="1" dirty="0" err="1">
                <a:solidFill>
                  <a:srgbClr val="002060"/>
                </a:solidFill>
              </a:rPr>
              <a:t>asc</a:t>
            </a:r>
            <a:r>
              <a:rPr lang="en-US" altLang="en-US" dirty="0"/>
              <a:t> for ascending order, for each attribute; ascending order is the default.</a:t>
            </a:r>
          </a:p>
          <a:p>
            <a:pPr lvl="1">
              <a:tabLst>
                <a:tab pos="679847" algn="l"/>
              </a:tabLst>
            </a:pPr>
            <a:r>
              <a:rPr lang="en-US" altLang="en-US" dirty="0"/>
              <a:t>Example:  </a:t>
            </a:r>
            <a:r>
              <a:rPr lang="en-US" altLang="en-US" b="1" dirty="0"/>
              <a:t>order by</a:t>
            </a:r>
            <a:r>
              <a:rPr lang="en-US" altLang="en-US" dirty="0"/>
              <a:t> </a:t>
            </a:r>
            <a:r>
              <a:rPr lang="en-US" altLang="en-US" i="1" dirty="0"/>
              <a:t>name</a:t>
            </a:r>
            <a:r>
              <a:rPr lang="en-US" altLang="en-US" dirty="0"/>
              <a:t> </a:t>
            </a:r>
            <a:r>
              <a:rPr lang="en-US" altLang="en-US" b="1" dirty="0" err="1"/>
              <a:t>desc</a:t>
            </a:r>
            <a:endParaRPr lang="en-US" altLang="en-US" b="1" dirty="0"/>
          </a:p>
          <a:p>
            <a:pPr>
              <a:tabLst>
                <a:tab pos="679847" algn="l"/>
              </a:tabLst>
            </a:pPr>
            <a:r>
              <a:rPr lang="en-US" altLang="en-US" dirty="0"/>
              <a:t>Can sort on multiple attributes</a:t>
            </a:r>
          </a:p>
          <a:p>
            <a:pPr lvl="1">
              <a:tabLst>
                <a:tab pos="679847" algn="l"/>
              </a:tabLst>
            </a:pPr>
            <a:r>
              <a:rPr lang="en-US" altLang="en-US" dirty="0"/>
              <a:t>Example: </a:t>
            </a:r>
            <a:r>
              <a:rPr lang="en-US" altLang="en-US" b="1" dirty="0"/>
              <a:t>order by </a:t>
            </a:r>
            <a:r>
              <a:rPr lang="en-US" altLang="en-US" dirty="0"/>
              <a:t> </a:t>
            </a:r>
            <a:r>
              <a:rPr lang="en-US" altLang="en-US" i="1" dirty="0" err="1"/>
              <a:t>dept_name</a:t>
            </a:r>
            <a:r>
              <a:rPr lang="en-US" altLang="en-US" i="1" dirty="0"/>
              <a:t>, name</a:t>
            </a:r>
            <a:endParaRPr lang="en-US" altLang="en-US" dirty="0"/>
          </a:p>
        </p:txBody>
      </p:sp>
      <p:sp>
        <p:nvSpPr>
          <p:cNvPr id="2" name="TextBox 1">
            <a:extLst>
              <a:ext uri="{FF2B5EF4-FFF2-40B4-BE49-F238E27FC236}">
                <a16:creationId xmlns:a16="http://schemas.microsoft.com/office/drawing/2014/main" id="{2BF9286B-47BD-F949-9631-F1B91F925875}"/>
              </a:ext>
            </a:extLst>
          </p:cNvPr>
          <p:cNvSpPr txBox="1"/>
          <p:nvPr/>
        </p:nvSpPr>
        <p:spPr>
          <a:xfrm>
            <a:off x="1805152" y="3895344"/>
            <a:ext cx="4892943" cy="461665"/>
          </a:xfrm>
          <a:prstGeom prst="rect">
            <a:avLst/>
          </a:prstGeom>
          <a:noFill/>
        </p:spPr>
        <p:txBody>
          <a:bodyPr wrap="none" rtlCol="0">
            <a:spAutoFit/>
          </a:bodyPr>
          <a:lstStyle/>
          <a:p>
            <a:r>
              <a:rPr lang="en-US" sz="2400" dirty="0">
                <a:solidFill>
                  <a:srgbClr val="FF0000"/>
                </a:solidFill>
              </a:rPr>
              <a:t>Show notebook for order by example.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Where Clause Predicates</a:t>
            </a:r>
          </a:p>
        </p:txBody>
      </p:sp>
      <p:sp>
        <p:nvSpPr>
          <p:cNvPr id="28674" name="Rectangle 3"/>
          <p:cNvSpPr>
            <a:spLocks noGrp="1" noChangeArrowheads="1"/>
          </p:cNvSpPr>
          <p:nvPr>
            <p:ph type="body" idx="1"/>
          </p:nvPr>
        </p:nvSpPr>
        <p:spPr>
          <a:xfrm>
            <a:off x="1719263" y="829867"/>
            <a:ext cx="5577650" cy="2718005"/>
          </a:xfrm>
        </p:spPr>
        <p:txBody>
          <a:bodyPr vert="horz" wrap="square" lIns="67866" tIns="33338" rIns="67866" bIns="33338" numCol="1" anchor="t" anchorCtr="0" compatLnSpc="1">
            <a:prstTxWarp prst="textNoShape">
              <a:avLst/>
            </a:prstTxWarp>
          </a:bodyPr>
          <a:lstStyle/>
          <a:p>
            <a:r>
              <a:rPr lang="en-US" altLang="en-US" dirty="0"/>
              <a:t>SQL includes a </a:t>
            </a:r>
            <a:r>
              <a:rPr lang="en-US" altLang="en-US" b="1" dirty="0">
                <a:solidFill>
                  <a:srgbClr val="002060"/>
                </a:solidFill>
              </a:rPr>
              <a:t>between</a:t>
            </a:r>
            <a:r>
              <a:rPr lang="en-US" altLang="en-US" dirty="0"/>
              <a:t> comparison operator</a:t>
            </a:r>
          </a:p>
          <a:p>
            <a:r>
              <a:rPr lang="en-US" altLang="en-US" dirty="0"/>
              <a:t>Example:  Find the names of all instructors with salary between $90,000 and $100,000 (that is, </a:t>
            </a:r>
            <a:r>
              <a:rPr lang="en-US" altLang="en-US" dirty="0">
                <a:latin typeface="Symbol" panose="05050102010706020507" pitchFamily="18" charset="2"/>
              </a:rPr>
              <a:t> </a:t>
            </a:r>
            <a:r>
              <a:rPr lang="en-US" altLang="en-US" dirty="0"/>
              <a:t>$90,000 and </a:t>
            </a:r>
            <a:r>
              <a:rPr lang="en-US" altLang="en-US" dirty="0">
                <a:latin typeface="Symbol" panose="05050102010706020507" pitchFamily="18" charset="2"/>
              </a:rPr>
              <a:t> </a:t>
            </a:r>
            <a:r>
              <a:rPr lang="en-US" altLang="en-US" dirty="0"/>
              <a:t>$100,000)</a:t>
            </a:r>
          </a:p>
          <a:p>
            <a:pPr lvl="1"/>
            <a:r>
              <a:rPr lang="en-US" altLang="en-US" b="1" dirty="0"/>
              <a:t>select</a:t>
            </a:r>
            <a:r>
              <a:rPr lang="en-US" altLang="en-US" i="1" dirty="0"/>
              <a:t> name</a:t>
            </a:r>
            <a:br>
              <a:rPr lang="en-US" altLang="en-US" i="1" dirty="0"/>
            </a:br>
            <a:r>
              <a:rPr lang="en-US" altLang="en-US" b="1" dirty="0"/>
              <a:t>from </a:t>
            </a:r>
            <a:r>
              <a:rPr lang="en-US" altLang="en-US" i="1" dirty="0"/>
              <a:t>instructor</a:t>
            </a:r>
            <a:br>
              <a:rPr lang="en-US" altLang="en-US" dirty="0"/>
            </a:br>
            <a:r>
              <a:rPr lang="en-US" altLang="en-US" b="1" dirty="0"/>
              <a:t>where </a:t>
            </a:r>
            <a:r>
              <a:rPr lang="en-US" altLang="en-US" i="1" dirty="0"/>
              <a:t>salary </a:t>
            </a:r>
            <a:r>
              <a:rPr lang="en-US" altLang="en-US" b="1" dirty="0"/>
              <a:t>between </a:t>
            </a:r>
            <a:r>
              <a:rPr lang="en-US" altLang="en-US" dirty="0"/>
              <a:t>90000 </a:t>
            </a:r>
            <a:r>
              <a:rPr lang="en-US" altLang="en-US" b="1" dirty="0"/>
              <a:t>and </a:t>
            </a:r>
            <a:r>
              <a:rPr lang="en-US" altLang="en-US" dirty="0"/>
              <a:t>100000</a:t>
            </a:r>
          </a:p>
          <a:p>
            <a:r>
              <a:rPr lang="en-US" altLang="en-US" dirty="0"/>
              <a:t>Tuple comparison</a:t>
            </a:r>
          </a:p>
          <a:p>
            <a:pPr lvl="1"/>
            <a:r>
              <a:rPr kumimoji="0" lang="en-US" altLang="en-US" b="1" dirty="0"/>
              <a:t>select </a:t>
            </a:r>
            <a:r>
              <a:rPr kumimoji="0" lang="en-US" altLang="en-US" i="1" dirty="0"/>
              <a:t>name</a:t>
            </a:r>
            <a:r>
              <a:rPr kumimoji="0" lang="en-US" altLang="en-US" dirty="0"/>
              <a:t>, </a:t>
            </a:r>
            <a:r>
              <a:rPr kumimoji="0" lang="en-US" altLang="en-US" i="1" dirty="0" err="1"/>
              <a:t>course_id</a:t>
            </a:r>
            <a:br>
              <a:rPr kumimoji="0" lang="en-US" altLang="en-US" i="1" dirty="0"/>
            </a:br>
            <a:r>
              <a:rPr kumimoji="0" lang="en-US" altLang="en-US" b="1" dirty="0"/>
              <a:t>from </a:t>
            </a:r>
            <a:r>
              <a:rPr kumimoji="0" lang="en-US" altLang="en-US" i="1" dirty="0"/>
              <a:t>instructor</a:t>
            </a:r>
            <a:r>
              <a:rPr kumimoji="0" lang="en-US" altLang="en-US" dirty="0"/>
              <a:t>, </a:t>
            </a:r>
            <a:r>
              <a:rPr kumimoji="0" lang="en-US" altLang="en-US" i="1" dirty="0"/>
              <a:t>teaches</a:t>
            </a:r>
            <a:br>
              <a:rPr kumimoji="0" lang="en-US" altLang="en-US" i="1" dirty="0"/>
            </a:br>
            <a:r>
              <a:rPr kumimoji="0" lang="en-US" altLang="en-US" b="1" dirty="0"/>
              <a:t>where </a:t>
            </a:r>
            <a:r>
              <a:rPr kumimoji="0" lang="en-US" altLang="en-US" dirty="0"/>
              <a:t>(</a:t>
            </a:r>
            <a:r>
              <a:rPr kumimoji="0" lang="en-US" altLang="en-US" i="1" dirty="0"/>
              <a:t>instructor</a:t>
            </a:r>
            <a:r>
              <a:rPr kumimoji="0" lang="en-US" altLang="en-US" dirty="0"/>
              <a:t>.</a:t>
            </a:r>
            <a:r>
              <a:rPr kumimoji="0" lang="en-US" altLang="en-US" i="1" dirty="0"/>
              <a:t>ID</a:t>
            </a:r>
            <a:r>
              <a:rPr kumimoji="0" lang="en-US" altLang="en-US" dirty="0"/>
              <a:t>, </a:t>
            </a:r>
            <a:r>
              <a:rPr kumimoji="0" lang="en-US" altLang="en-US" i="1" dirty="0"/>
              <a:t>dept_name</a:t>
            </a:r>
            <a:r>
              <a:rPr kumimoji="0" lang="en-US" altLang="en-US" dirty="0"/>
              <a:t>) = (</a:t>
            </a:r>
            <a:r>
              <a:rPr kumimoji="0" lang="en-US" altLang="en-US" i="1" dirty="0"/>
              <a:t>teaches</a:t>
            </a:r>
            <a:r>
              <a:rPr kumimoji="0" lang="en-US" altLang="en-US" dirty="0"/>
              <a:t>.</a:t>
            </a:r>
            <a:r>
              <a:rPr kumimoji="0" lang="en-US" altLang="en-US" i="1" dirty="0"/>
              <a:t>ID</a:t>
            </a:r>
            <a:r>
              <a:rPr kumimoji="0" lang="en-US" altLang="en-US" dirty="0"/>
              <a:t>, 'Biology');</a:t>
            </a:r>
          </a:p>
          <a:p>
            <a:pPr lvl="1"/>
            <a:endParaRPr kumimoji="0" lang="en-US" altLang="en-US" dirty="0">
              <a:latin typeface="Times New Roman" panose="02020603050405020304" pitchFamily="18" charset="0"/>
            </a:endParaRPr>
          </a:p>
          <a:p>
            <a:endParaRPr lang="en-US" altLang="en-US"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18D7-9ADD-8444-CE4B-908603F13F8B}"/>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08B04F7-46E2-6625-3BEC-DD0A20E1AE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202A4F13-E2BD-5A2B-3689-B4DC612932A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2DC20E6-8875-044A-76AD-62BFA96843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1421238-C7E1-8CA7-B689-10E39B4F0D99}"/>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3" name="TextBox 9">
            <a:extLst>
              <a:ext uri="{FF2B5EF4-FFF2-40B4-BE49-F238E27FC236}">
                <a16:creationId xmlns:a16="http://schemas.microsoft.com/office/drawing/2014/main" id="{8D5AD30D-05EB-4F3D-5942-8465367A81F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4: ER, Relational, SQL (III)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772176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BA27-641C-63A5-0814-38A3123455E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DBE0A7-8093-3D6D-5294-27B54AA6D7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C4013F0-8C9D-C933-23C9-9FD120DF446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6E9FE541-92E1-B92B-8E6F-3D92FF37DF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1B799CE-9478-32F8-BD5B-C69A52485A2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(Including Set Membership)</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AE121648-B27B-9A24-5B63-69CA0FD8BF7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099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FE91-F1DE-971B-CB9E-77D54636D7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50ADB0-AA8A-F13B-D451-AF0310DEE4A0}"/>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5C987BA4-0A15-F4A4-E748-F91EA0D33F43}"/>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5177D515-9967-ED71-275E-6EBEE17358B5}"/>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63C0F67-5C87-F3E4-010E-BA34741171BF}"/>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1AE45CDE-4C78-6E5B-5731-005D6FF109C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E6FA6E9-A0A6-BF64-7C29-3C637331618E}"/>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591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2412758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8E751FD-CB7D-32AF-ED16-72BBDDBEA0A2}"/>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361551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More Complex Scenarios: Complex Attributes</a:t>
            </a:r>
          </a:p>
          <a:p>
            <a:endParaRPr lang="en-US" dirty="0"/>
          </a:p>
          <a:p>
            <a:r>
              <a:rPr lang="en-US" dirty="0"/>
              <a:t>The Relational Model and Algebra Continued (Chapter 3) </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491711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B0C1-D90F-9207-B042-637964815F43}"/>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8854E4C6-7B4E-DF94-3E32-424662DE25D6}"/>
              </a:ext>
            </a:extLst>
          </p:cNvPr>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705973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 Part 1</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4650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4B4C365-7B0D-6458-AA31-16DE32413EB3}"/>
              </a:ext>
            </a:extLst>
          </p:cNvPr>
          <p:cNvSpPr>
            <a:spLocks noGrp="1"/>
          </p:cNvSpPr>
          <p:nvPr>
            <p:ph idx="1"/>
          </p:nvPr>
        </p:nvSpPr>
        <p:spPr>
          <a:xfrm>
            <a:off x="152400" y="590550"/>
            <a:ext cx="3733800" cy="4038600"/>
          </a:xfrm>
        </p:spPr>
        <p:txBody>
          <a:bodyPr/>
          <a:lstStyle/>
          <a:p>
            <a:r>
              <a:rPr lang="en-US" sz="1800" dirty="0"/>
              <a:t>Like the relational algebra, SQL</a:t>
            </a:r>
            <a:br>
              <a:rPr lang="en-US" sz="1800" dirty="0"/>
            </a:br>
            <a:r>
              <a:rPr lang="en-US" sz="1800" dirty="0"/>
              <a:t>is closed under non-update operators, e.g.</a:t>
            </a:r>
          </a:p>
          <a:p>
            <a:pPr lvl="1"/>
            <a:r>
              <a:rPr lang="en-US" sz="1600" dirty="0"/>
              <a:t>SELECT</a:t>
            </a:r>
          </a:p>
          <a:p>
            <a:pPr lvl="1"/>
            <a:r>
              <a:rPr lang="en-US" sz="1600" dirty="0"/>
              <a:t>UNION</a:t>
            </a:r>
          </a:p>
          <a:p>
            <a:pPr marL="457200" lvl="1" indent="0">
              <a:buNone/>
            </a:pPr>
            <a:r>
              <a:rPr lang="en-US" sz="1600" dirty="0"/>
              <a:t>The result is a table.</a:t>
            </a:r>
          </a:p>
          <a:p>
            <a:pPr indent="-285750"/>
            <a:r>
              <a:rPr lang="en-US" sz="1800" dirty="0"/>
              <a:t>	There are a few types of table:</a:t>
            </a:r>
          </a:p>
          <a:p>
            <a:pPr lvl="1"/>
            <a:r>
              <a:rPr lang="en-US" sz="1600" dirty="0"/>
              <a:t>Base table</a:t>
            </a:r>
          </a:p>
          <a:p>
            <a:pPr lvl="1"/>
            <a:r>
              <a:rPr lang="en-US" sz="1600" dirty="0"/>
              <a:t>Derived table</a:t>
            </a:r>
          </a:p>
          <a:p>
            <a:pPr lvl="1"/>
            <a:r>
              <a:rPr lang="en-US" sz="1600" dirty="0"/>
              <a:t>Temporary table</a:t>
            </a:r>
          </a:p>
          <a:p>
            <a:pPr lvl="1"/>
            <a:r>
              <a:rPr lang="en-US" sz="1600" dirty="0"/>
              <a:t>View</a:t>
            </a:r>
          </a:p>
          <a:p>
            <a:r>
              <a:rPr lang="en-US" sz="1800" dirty="0"/>
              <a:t>SELECT, UNION … produce a derived table.</a:t>
            </a:r>
          </a:p>
        </p:txBody>
      </p:sp>
      <p:sp>
        <p:nvSpPr>
          <p:cNvPr id="5" name="Title 4">
            <a:extLst>
              <a:ext uri="{FF2B5EF4-FFF2-40B4-BE49-F238E27FC236}">
                <a16:creationId xmlns:a16="http://schemas.microsoft.com/office/drawing/2014/main" id="{CBB3A436-2DE4-D543-BDAB-E254A9050734}"/>
              </a:ext>
            </a:extLst>
          </p:cNvPr>
          <p:cNvSpPr>
            <a:spLocks noGrp="1"/>
          </p:cNvSpPr>
          <p:nvPr>
            <p:ph type="title"/>
          </p:nvPr>
        </p:nvSpPr>
        <p:spPr/>
        <p:txBody>
          <a:bodyPr/>
          <a:lstStyle/>
          <a:p>
            <a:r>
              <a:rPr lang="en-US" sz="2400" dirty="0"/>
              <a:t>“Create a Table” – Probably not the Best Way to Phrase but Accurate</a:t>
            </a:r>
          </a:p>
        </p:txBody>
      </p:sp>
      <p:pic>
        <p:nvPicPr>
          <p:cNvPr id="7" name="Picture 6">
            <a:extLst>
              <a:ext uri="{FF2B5EF4-FFF2-40B4-BE49-F238E27FC236}">
                <a16:creationId xmlns:a16="http://schemas.microsoft.com/office/drawing/2014/main" id="{7384FBEE-BD16-11C2-DB3E-CD81D97ED39F}"/>
              </a:ext>
            </a:extLst>
          </p:cNvPr>
          <p:cNvPicPr>
            <a:picLocks noChangeAspect="1"/>
          </p:cNvPicPr>
          <p:nvPr/>
        </p:nvPicPr>
        <p:blipFill>
          <a:blip r:embed="rId2"/>
          <a:stretch>
            <a:fillRect/>
          </a:stretch>
        </p:blipFill>
        <p:spPr>
          <a:xfrm>
            <a:off x="4191000" y="590550"/>
            <a:ext cx="4864543" cy="3031066"/>
          </a:xfrm>
          <a:prstGeom prst="rect">
            <a:avLst/>
          </a:prstGeom>
        </p:spPr>
      </p:pic>
      <p:sp>
        <p:nvSpPr>
          <p:cNvPr id="9" name="TextBox 8">
            <a:extLst>
              <a:ext uri="{FF2B5EF4-FFF2-40B4-BE49-F238E27FC236}">
                <a16:creationId xmlns:a16="http://schemas.microsoft.com/office/drawing/2014/main" id="{70E8AE75-6787-C15C-3715-95D95FBE9B6F}"/>
              </a:ext>
            </a:extLst>
          </p:cNvPr>
          <p:cNvSpPr txBox="1"/>
          <p:nvPr/>
        </p:nvSpPr>
        <p:spPr>
          <a:xfrm>
            <a:off x="3886200" y="3621616"/>
            <a:ext cx="51054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CREATE TEMPORARY TABLE … … creates a table that exists for the session duration (login duration).</a:t>
            </a:r>
          </a:p>
          <a:p>
            <a:pPr marL="285750" indent="-285750">
              <a:buFont typeface="Arial" panose="020B0604020202020204" pitchFamily="34" charset="0"/>
              <a:buChar char="•"/>
            </a:pPr>
            <a:r>
              <a:rPr lang="en-US" sz="1600" dirty="0"/>
              <a:t>We will cover </a:t>
            </a:r>
            <a:r>
              <a:rPr lang="en-US" sz="1600" i="1" dirty="0"/>
              <a:t>views </a:t>
            </a:r>
            <a:r>
              <a:rPr lang="en-US" sz="1600" dirty="0"/>
              <a:t>later. </a:t>
            </a:r>
          </a:p>
        </p:txBody>
      </p:sp>
    </p:spTree>
    <p:extLst>
      <p:ext uri="{BB962C8B-B14F-4D97-AF65-F5344CB8AC3E}">
        <p14:creationId xmlns:p14="http://schemas.microsoft.com/office/powerpoint/2010/main" val="59035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8203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(Continued)</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4: ER, Relational, SQL (III)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
        <p:nvSpPr>
          <p:cNvPr id="4" name="Rounded Rectangle 3">
            <a:extLst>
              <a:ext uri="{FF2B5EF4-FFF2-40B4-BE49-F238E27FC236}">
                <a16:creationId xmlns:a16="http://schemas.microsoft.com/office/drawing/2014/main" id="{520DA134-A479-E244-DF27-63B36D038922}"/>
              </a:ext>
            </a:extLst>
          </p:cNvPr>
          <p:cNvSpPr/>
          <p:nvPr/>
        </p:nvSpPr>
        <p:spPr>
          <a:xfrm>
            <a:off x="4485756" y="40634"/>
            <a:ext cx="41148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Both tracks will do some data modeling and data cleanup.</a:t>
            </a:r>
          </a:p>
        </p:txBody>
      </p:sp>
    </p:spTree>
    <p:extLst>
      <p:ext uri="{BB962C8B-B14F-4D97-AF65-F5344CB8AC3E}">
        <p14:creationId xmlns:p14="http://schemas.microsoft.com/office/powerpoint/2010/main" val="35114682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8930-5B07-73C0-40A8-4A6EB8370C4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015ADF28-2FF7-B3A8-DC27-1635C594CD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a:extLst>
              <a:ext uri="{FF2B5EF4-FFF2-40B4-BE49-F238E27FC236}">
                <a16:creationId xmlns:a16="http://schemas.microsoft.com/office/drawing/2014/main" id="{ACA0A0F9-AC7F-4FD1-4916-FA641BBDBB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EF39B249-F49D-586A-F12D-ADAB5C7528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EACAC96-5FF3-BC29-FEE9-1012863F6BD7}"/>
              </a:ext>
            </a:extLst>
          </p:cNvPr>
          <p:cNvSpPr txBox="1">
            <a:spLocks noChangeArrowheads="1"/>
          </p:cNvSpPr>
          <p:nvPr/>
        </p:nvSpPr>
        <p:spPr bwMode="auto">
          <a:xfrm>
            <a:off x="-18050" y="1384863"/>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Complex Attributes</a:t>
            </a:r>
            <a:endParaRPr lang="en-US" altLang="en-US" i="1" dirty="0">
              <a:solidFill>
                <a:schemeClr val="bg1"/>
              </a:solidFill>
            </a:endParaRPr>
          </a:p>
        </p:txBody>
      </p:sp>
      <p:sp>
        <p:nvSpPr>
          <p:cNvPr id="2" name="TextBox 9">
            <a:extLst>
              <a:ext uri="{FF2B5EF4-FFF2-40B4-BE49-F238E27FC236}">
                <a16:creationId xmlns:a16="http://schemas.microsoft.com/office/drawing/2014/main" id="{ED6872D9-7353-D0A5-AB68-283F5C92F83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0312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67967</TotalTime>
  <Words>6093</Words>
  <Application>Microsoft Macintosh PowerPoint</Application>
  <PresentationFormat>On-screen Show (16:9)</PresentationFormat>
  <Paragraphs>728</Paragraphs>
  <Slides>76</Slides>
  <Notes>49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76</vt:i4>
      </vt:variant>
    </vt:vector>
  </HeadingPairs>
  <TitlesOfParts>
    <vt:vector size="93" baseType="lpstr">
      <vt:lpstr>Arial</vt:lpstr>
      <vt:lpstr>Calibri</vt:lpstr>
      <vt:lpstr>Century Gothic</vt:lpstr>
      <vt:lpstr>Helvetica</vt:lpstr>
      <vt:lpstr>Monotype Sorts</vt:lpstr>
      <vt:lpstr>Museo For Dell</vt:lpstr>
      <vt:lpstr>Symbol</vt:lpstr>
      <vt:lpstr>Times New Roman</vt:lpstr>
      <vt:lpstr>Webdings</vt:lpstr>
      <vt:lpstr>Wingdings</vt:lpstr>
      <vt:lpstr>Office Theme</vt:lpstr>
      <vt:lpstr>2_db-5-grey</vt:lpstr>
      <vt:lpstr>1_Office Theme</vt:lpstr>
      <vt:lpstr>2_Office Theme</vt:lpstr>
      <vt:lpstr>3_Office Theme</vt:lpstr>
      <vt:lpstr>4_db-5-grey</vt:lpstr>
      <vt:lpstr>5_db-5-grey</vt:lpstr>
      <vt:lpstr>PowerPoint Presentation</vt:lpstr>
      <vt:lpstr>PowerPoint Presentation</vt:lpstr>
      <vt:lpstr>PowerPoint Presentation</vt:lpstr>
      <vt:lpstr>Contents</vt:lpstr>
      <vt:lpstr>PowerPoint Presentation</vt:lpstr>
      <vt:lpstr>“Create a Table” – Probably not the Best Way to Phrase but Accurate</vt:lpstr>
      <vt:lpstr>PowerPoint Presentation</vt:lpstr>
      <vt:lpstr>PowerPoint Presentation</vt:lpstr>
      <vt:lpstr>Entity Attributes</vt:lpstr>
      <vt:lpstr>IMDB Free Data</vt:lpstr>
      <vt:lpstr>Example from IMDB</vt:lpstr>
      <vt:lpstr>Generated Attributes</vt:lpstr>
      <vt:lpstr>PowerPoint Presentation</vt:lpstr>
      <vt:lpstr>What are all those other Symbols?</vt:lpstr>
      <vt:lpstr>Semi-Join</vt:lpstr>
      <vt:lpstr>Semi-Join</vt:lpstr>
      <vt:lpstr>Anti-Join</vt:lpstr>
      <vt:lpstr>Set Division</vt:lpstr>
      <vt:lpstr>PowerPoint Presentation</vt:lpstr>
      <vt:lpstr>PowerPoint Presentation</vt:lpstr>
      <vt:lpstr>Codd’s 12 Rules</vt:lpstr>
      <vt:lpstr>Codd’s 12 Rules</vt:lpstr>
      <vt:lpstr>Codd’s 12 Rules</vt:lpstr>
      <vt:lpstr>NULL and Correct Answers</vt:lpstr>
      <vt:lpstr>Null Values</vt:lpstr>
      <vt:lpstr>Null Values (Cont.)</vt:lpstr>
      <vt:lpstr>PowerPoint Presentation</vt:lpstr>
      <vt:lpstr>String Operations</vt:lpstr>
      <vt:lpstr>String Operations (Cont.)</vt:lpstr>
      <vt:lpstr>Ordering the Display of Tuples</vt:lpstr>
      <vt:lpstr>Where Clause Predicates</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607</cp:revision>
  <cp:lastPrinted>2018-11-15T21:01:50Z</cp:lastPrinted>
  <dcterms:created xsi:type="dcterms:W3CDTF">2010-04-12T23:12:02Z</dcterms:created>
  <dcterms:modified xsi:type="dcterms:W3CDTF">2024-02-15T11:33:44Z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